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26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5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4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3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2" r:id="rId1"/>
    <p:sldMasterId id="2147483916" r:id="rId2"/>
    <p:sldMasterId id="2147483815" r:id="rId3"/>
    <p:sldMasterId id="2147483945" r:id="rId4"/>
  </p:sldMasterIdLst>
  <p:notesMasterIdLst>
    <p:notesMasterId r:id="rId31"/>
  </p:notesMasterIdLst>
  <p:handoutMasterIdLst>
    <p:handoutMasterId r:id="rId32"/>
  </p:handoutMasterIdLst>
  <p:sldIdLst>
    <p:sldId id="567" r:id="rId5"/>
    <p:sldId id="572" r:id="rId6"/>
    <p:sldId id="573" r:id="rId7"/>
    <p:sldId id="584" r:id="rId8"/>
    <p:sldId id="574" r:id="rId9"/>
    <p:sldId id="599" r:id="rId10"/>
    <p:sldId id="601" r:id="rId11"/>
    <p:sldId id="603" r:id="rId12"/>
    <p:sldId id="607" r:id="rId13"/>
    <p:sldId id="575" r:id="rId14"/>
    <p:sldId id="580" r:id="rId15"/>
    <p:sldId id="578" r:id="rId16"/>
    <p:sldId id="581" r:id="rId17"/>
    <p:sldId id="579" r:id="rId18"/>
    <p:sldId id="597" r:id="rId19"/>
    <p:sldId id="583" r:id="rId20"/>
    <p:sldId id="608" r:id="rId21"/>
    <p:sldId id="585" r:id="rId22"/>
    <p:sldId id="586" r:id="rId23"/>
    <p:sldId id="587" r:id="rId24"/>
    <p:sldId id="588" r:id="rId25"/>
    <p:sldId id="589" r:id="rId26"/>
    <p:sldId id="577" r:id="rId27"/>
    <p:sldId id="576" r:id="rId28"/>
    <p:sldId id="605" r:id="rId29"/>
    <p:sldId id="606" r:id="rId3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0044"/>
    <a:srgbClr val="006778"/>
    <a:srgbClr val="E37222"/>
    <a:srgbClr val="9278D1"/>
    <a:srgbClr val="4B92DB"/>
    <a:srgbClr val="616365"/>
    <a:srgbClr val="003478"/>
    <a:srgbClr val="C9DD03"/>
    <a:srgbClr val="C50084"/>
    <a:srgbClr val="AD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40" autoAdjust="0"/>
    <p:restoredTop sz="94702" autoAdjust="0"/>
  </p:normalViewPr>
  <p:slideViewPr>
    <p:cSldViewPr>
      <p:cViewPr varScale="1">
        <p:scale>
          <a:sx n="104" d="100"/>
          <a:sy n="104" d="100"/>
        </p:scale>
        <p:origin x="88" y="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16"/>
    </p:cViewPr>
  </p:sorterViewPr>
  <p:notesViewPr>
    <p:cSldViewPr>
      <p:cViewPr varScale="1">
        <p:scale>
          <a:sx n="92" d="100"/>
          <a:sy n="92" d="100"/>
        </p:scale>
        <p:origin x="-1800" y="-96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C83AD-DF19-429F-9851-5F5DD83D15C0}" type="datetimeFigureOut">
              <a:rPr lang="en-GB" smtClean="0"/>
              <a:t>18/01/2022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153DA-6171-40A3-BD72-FAAC853271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94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C8CD3-FF61-48AD-AFAC-2416B5794965}" type="datetimeFigureOut">
              <a:rPr lang="en-GB" smtClean="0"/>
              <a:t>18/01/2022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904A4-B609-4984-8DE5-738B674815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3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2.xml"/><Relationship Id="rId1" Type="http://schemas.openxmlformats.org/officeDocument/2006/relationships/video" Target="https://www.youtube.com/embed/cYxYN5iNdr4?rel=0" TargetMode="Externa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Picture cover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205" y="4941168"/>
            <a:ext cx="19304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24000" y="3645024"/>
            <a:ext cx="3451787" cy="1296144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name in bold, Job title</a:t>
            </a:r>
          </a:p>
          <a:p>
            <a:pPr lvl="0"/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31371" y="6248317"/>
            <a:ext cx="3936437" cy="36004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Rectangle 8"/>
          <p:cNvSpPr/>
          <p:nvPr userDrawn="1"/>
        </p:nvSpPr>
        <p:spPr>
          <a:xfrm>
            <a:off x="429498" y="160826"/>
            <a:ext cx="3936437" cy="36004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431371" y="6248317"/>
            <a:ext cx="11329259" cy="36004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429497" y="160826"/>
            <a:ext cx="11235121" cy="36004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24000" y="681693"/>
            <a:ext cx="3451787" cy="2952327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Name of your presentation should be Arial Bold 28 </a:t>
            </a:r>
            <a:r>
              <a:rPr lang="en-GB" dirty="0" err="1" smtClean="0"/>
              <a:t>pt</a:t>
            </a:r>
            <a:r>
              <a:rPr lang="en-GB" dirty="0" smtClean="0"/>
              <a:t> </a:t>
            </a:r>
            <a:r>
              <a:rPr lang="en-GB" dirty="0" err="1" smtClean="0"/>
              <a:t>aprx</a:t>
            </a:r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392557" y="1"/>
            <a:ext cx="7944136" cy="6857999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Please insert new picture and make sure it is full bleed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0409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Spreadsheets and flow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7382" y="548680"/>
            <a:ext cx="10849205" cy="1656184"/>
          </a:xfrm>
        </p:spPr>
        <p:txBody>
          <a:bodyPr>
            <a:normAutofit/>
          </a:bodyPr>
          <a:lstStyle>
            <a:lvl1pPr marL="0" indent="0">
              <a:buNone/>
              <a:defRPr sz="44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Header</a:t>
            </a:r>
          </a:p>
          <a:p>
            <a:pPr lvl="0"/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392" y="2132856"/>
            <a:ext cx="10753195" cy="4032448"/>
          </a:xfrm>
        </p:spPr>
        <p:txBody>
          <a:bodyPr>
            <a:normAutofit/>
          </a:bodyPr>
          <a:lstStyle>
            <a:lvl1pPr marL="0" indent="0">
              <a:buNone/>
              <a:defRPr sz="18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Content box</a:t>
            </a:r>
          </a:p>
          <a:p>
            <a:pPr lvl="0"/>
            <a:r>
              <a:rPr lang="en-GB" dirty="0" smtClean="0"/>
              <a:t>For a spreadsheet, copy and paste from your excel.</a:t>
            </a:r>
          </a:p>
          <a:p>
            <a:pPr lvl="0"/>
            <a:r>
              <a:rPr lang="en-GB" dirty="0" smtClean="0"/>
              <a:t>To change the colours got to design&gt;all boarders and design&gt;shading</a:t>
            </a:r>
          </a:p>
          <a:p>
            <a:pPr lvl="0"/>
            <a:r>
              <a:rPr lang="en-GB" dirty="0" smtClean="0"/>
              <a:t>Please also change the colours of the flow charts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8026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Quot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392" y="1846780"/>
            <a:ext cx="10945216" cy="352643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“Quotation...”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719403" y="5373217"/>
            <a:ext cx="3936437" cy="504057"/>
          </a:xfrm>
        </p:spPr>
        <p:txBody>
          <a:bodyPr>
            <a:normAutofit/>
          </a:bodyPr>
          <a:lstStyle>
            <a:lvl1pPr marL="0" indent="0" algn="l">
              <a:buNone/>
              <a:defRPr sz="20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Reference, 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3365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1/2 bullet points 1/2 image fi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382" y="1556792"/>
            <a:ext cx="5376597" cy="4896544"/>
          </a:xfrm>
        </p:spPr>
        <p:txBody>
          <a:bodyPr>
            <a:normAutofit/>
          </a:bodyPr>
          <a:lstStyle>
            <a:lvl1pPr marL="285750" indent="-285750">
              <a:lnSpc>
                <a:spcPct val="90000"/>
              </a:lnSpc>
              <a:spcAft>
                <a:spcPts val="600"/>
              </a:spcAft>
              <a:buClr>
                <a:srgbClr val="E37222"/>
              </a:buClr>
              <a:buSzPct val="135000"/>
              <a:buFont typeface="Arial" panose="020B0604020202020204" pitchFamily="34" charset="0"/>
              <a:buChar char="•"/>
              <a:defRPr sz="18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Keep all your bullet points short and snappy </a:t>
            </a:r>
          </a:p>
          <a:p>
            <a:pPr lvl="0"/>
            <a:r>
              <a:rPr lang="en-GB" dirty="0" smtClean="0"/>
              <a:t>Cut and paste your text over these statements to keep the same format</a:t>
            </a:r>
          </a:p>
          <a:p>
            <a:pPr lvl="0"/>
            <a:r>
              <a:rPr lang="en-GB" dirty="0" smtClean="0"/>
              <a:t>Bullet points are summaries of what you will say</a:t>
            </a:r>
          </a:p>
          <a:p>
            <a:pPr lvl="0"/>
            <a:r>
              <a:rPr lang="en-GB" dirty="0" smtClean="0"/>
              <a:t>Avoid having one word on a second line just like this one. Bad example!</a:t>
            </a:r>
          </a:p>
          <a:p>
            <a:pPr lvl="0"/>
            <a:r>
              <a:rPr lang="en-GB" dirty="0" smtClean="0"/>
              <a:t>Font size 18pt</a:t>
            </a:r>
          </a:p>
          <a:p>
            <a:pPr lvl="0"/>
            <a:r>
              <a:rPr lang="en-GB" dirty="0" smtClean="0"/>
              <a:t>In the Line Spacing options make sure the spacing is </a:t>
            </a:r>
            <a:br>
              <a:rPr lang="en-GB" dirty="0" smtClean="0"/>
            </a:br>
            <a:r>
              <a:rPr lang="en-GB" dirty="0" smtClean="0"/>
              <a:t>Before 4.32pt</a:t>
            </a:r>
            <a:br>
              <a:rPr lang="en-GB" dirty="0" smtClean="0"/>
            </a:br>
            <a:r>
              <a:rPr lang="en-GB" dirty="0" smtClean="0"/>
              <a:t>Line Spacing Multiple at 0.9</a:t>
            </a:r>
            <a:br>
              <a:rPr lang="en-GB" dirty="0" smtClean="0"/>
            </a:br>
            <a:r>
              <a:rPr lang="en-GB" dirty="0" smtClean="0"/>
              <a:t>After 6pt</a:t>
            </a:r>
          </a:p>
          <a:p>
            <a:pPr lvl="0"/>
            <a:endParaRPr lang="en-GB" dirty="0" smtClean="0"/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7382" y="548680"/>
            <a:ext cx="5376597" cy="2664296"/>
          </a:xfrm>
        </p:spPr>
        <p:txBody>
          <a:bodyPr>
            <a:normAutofit/>
          </a:bodyPr>
          <a:lstStyle>
            <a:lvl1pPr marL="0" indent="0">
              <a:buNone/>
              <a:defRPr sz="44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Header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384032" y="697364"/>
            <a:ext cx="5088565" cy="550738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       To change this to a picture&gt; Click the image icon in this square&gt; Find your picture&gt; Make sure it’s resized to = H574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5481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1/2 image 1/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382" y="1533956"/>
            <a:ext cx="5376597" cy="4703357"/>
          </a:xfrm>
        </p:spPr>
        <p:txBody>
          <a:bodyPr>
            <a:normAutofit/>
          </a:bodyPr>
          <a:lstStyle>
            <a:lvl1pPr marL="0" indent="0">
              <a:buNone/>
              <a:defRPr sz="20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This is a box for text.</a:t>
            </a:r>
          </a:p>
          <a:p>
            <a:pPr lvl="0"/>
            <a:r>
              <a:rPr lang="en-GB" dirty="0" smtClean="0"/>
              <a:t>Main body text Font size 20pt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7382" y="548680"/>
            <a:ext cx="5376597" cy="2664296"/>
          </a:xfrm>
        </p:spPr>
        <p:txBody>
          <a:bodyPr>
            <a:normAutofit/>
          </a:bodyPr>
          <a:lstStyle>
            <a:lvl1pPr marL="0" indent="0">
              <a:buNone/>
              <a:defRPr sz="44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Header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384032" y="697364"/>
            <a:ext cx="5088565" cy="550738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       To change this to a picture&gt; Click the image icon in this square&gt; Find your picture&gt; Make sure it’s resized to = H574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7965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192011" y="697364"/>
            <a:ext cx="5280587" cy="550738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        To change this to a picture&gt; Click the image icon in this square&gt; Find your picture&gt; Make sure it’s resized to = H574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3392" y="697364"/>
            <a:ext cx="5280587" cy="550738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        To change this to a picture&gt; Click the image icon in this square&gt; Find your picture&gt; Make sure it’s resized to = H574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0423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192011" y="697364"/>
            <a:ext cx="5280587" cy="550738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        To change this to a picture&gt; Click the image icon in this square&gt; Find your picture&gt; Make sure it’s resized to = H574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64114" y="692696"/>
            <a:ext cx="5248815" cy="26402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	                   To change this to a picture&gt; Click the image icon in this square&gt; Find your picture&gt; Make sure it’s resized to = H277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64113" y="3562966"/>
            <a:ext cx="5248815" cy="26402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	                   To change this to a picture&gt; Click the image icon in this square&gt; Find your picture&gt; Make sure it’s resized to = H277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2654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64114" y="692696"/>
            <a:ext cx="5248815" cy="26402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	                   To change this to a picture&gt; Click the image icon in this square&gt; Find your picture&gt; Make sure it’s resized to = H277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64113" y="3562966"/>
            <a:ext cx="5248815" cy="26402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	                   To change this to a picture&gt; Click the image icon in this square&gt; Find your picture&gt; Make sure it’s resized to = H277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188503" y="675762"/>
            <a:ext cx="5248815" cy="26402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	                   To change this to a picture&gt; Click the image icon in this square&gt; Find your picture&gt; Make sure it’s resized to = H277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188502" y="3573017"/>
            <a:ext cx="5248815" cy="26402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	                   To change this to a picture&gt; Click the image icon in this square&gt; Find your picture&gt; Make sure it’s resized to = H277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4075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Landscap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392" y="5281291"/>
            <a:ext cx="10849205" cy="1172046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This is a box for text.</a:t>
            </a:r>
          </a:p>
          <a:p>
            <a:pPr lvl="0"/>
            <a:r>
              <a:rPr lang="en-GB" dirty="0" smtClean="0"/>
              <a:t>Main body text Font size 20pt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3393" y="1340768"/>
            <a:ext cx="10849204" cy="3816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	 							To change this to a picture&gt; Click the image icon in this square&gt; Find your picture&gt; Make sure it’s resized to = H480 pixels by W854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7381" y="548680"/>
            <a:ext cx="10945216" cy="1008112"/>
          </a:xfrm>
        </p:spPr>
        <p:txBody>
          <a:bodyPr>
            <a:normAutofit/>
          </a:bodyPr>
          <a:lstStyle>
            <a:lvl1pPr marL="0" indent="0">
              <a:buNone/>
              <a:defRPr sz="44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6865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46705" y="6185025"/>
            <a:ext cx="112332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Rectangle 1"/>
          <p:cNvSpPr/>
          <p:nvPr userDrawn="1"/>
        </p:nvSpPr>
        <p:spPr>
          <a:xfrm>
            <a:off x="431371" y="260648"/>
            <a:ext cx="112332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-48683" y="-99392"/>
            <a:ext cx="12385376" cy="695739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To change this to a picture&gt; Click the image icon in this square&gt; Find your picture&gt; Make Full Bleed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31371" y="6309320"/>
            <a:ext cx="10849205" cy="517564"/>
          </a:xfrm>
        </p:spPr>
        <p:txBody>
          <a:bodyPr>
            <a:normAutofit/>
          </a:bodyPr>
          <a:lstStyle>
            <a:lvl1pPr marL="0" indent="0">
              <a:buNone/>
              <a:defRPr sz="16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Photo caption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27381" y="6669360"/>
            <a:ext cx="107531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947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31371" y="260648"/>
            <a:ext cx="112332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-48683" y="-99392"/>
            <a:ext cx="12385376" cy="695739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To change this to a picture&gt; Click the image icon in this square&gt; Find your picture&gt; Make Full Bleed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31371" y="6309320"/>
            <a:ext cx="4032448" cy="517564"/>
          </a:xfrm>
        </p:spPr>
        <p:txBody>
          <a:bodyPr>
            <a:normAutofit/>
          </a:bodyPr>
          <a:lstStyle>
            <a:lvl1pPr marL="0" indent="0">
              <a:buNone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Photo caption</a:t>
            </a:r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27381" y="6669360"/>
            <a:ext cx="1075319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446705" y="6185025"/>
            <a:ext cx="112332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511127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48395" y="4948386"/>
            <a:ext cx="19304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15413" y="3356992"/>
            <a:ext cx="10657184" cy="1296144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name in bold, Job title</a:t>
            </a:r>
          </a:p>
          <a:p>
            <a:pPr lvl="0"/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24000" y="901241"/>
            <a:ext cx="10748597" cy="2167720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Name of your presentation should be Arial Bold 44 </a:t>
            </a:r>
            <a:r>
              <a:rPr lang="en-GB" dirty="0" err="1" smtClean="0"/>
              <a:t>pt</a:t>
            </a:r>
            <a:r>
              <a:rPr lang="en-GB" dirty="0" smtClean="0"/>
              <a:t> </a:t>
            </a:r>
            <a:r>
              <a:rPr lang="en-GB" dirty="0" err="1" smtClean="0"/>
              <a:t>aprx</a:t>
            </a:r>
            <a:endParaRPr lang="en-GB" dirty="0" smtClean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3382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YxYN5iNdr4?rel=0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23392" y="704282"/>
            <a:ext cx="10849205" cy="457700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27381" y="44624"/>
            <a:ext cx="4032448" cy="517564"/>
          </a:xfrm>
        </p:spPr>
        <p:txBody>
          <a:bodyPr>
            <a:normAutofit/>
          </a:bodyPr>
          <a:lstStyle>
            <a:lvl1pPr marL="0" indent="0">
              <a:buNone/>
              <a:defRPr sz="18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Video caption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392" y="5281291"/>
            <a:ext cx="10849205" cy="1172046"/>
          </a:xfrm>
        </p:spPr>
        <p:txBody>
          <a:bodyPr>
            <a:normAutofit/>
          </a:bodyPr>
          <a:lstStyle>
            <a:lvl1pPr marL="0" indent="0">
              <a:buNone/>
              <a:defRPr sz="18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Add this slide to your own presentation. Find the embed code from YouTube. Go to file insert&gt;video&gt;video from website&gt; paste embed code. This stretch to fill over this black rectangle.</a:t>
            </a:r>
          </a:p>
        </p:txBody>
      </p:sp>
    </p:spTree>
    <p:extLst>
      <p:ext uri="{BB962C8B-B14F-4D97-AF65-F5344CB8AC3E}">
        <p14:creationId xmlns:p14="http://schemas.microsoft.com/office/powerpoint/2010/main" val="3951429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Extranel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2639617" y="2636912"/>
            <a:ext cx="1979204" cy="381492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name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 hasCustomPrompt="1"/>
          </p:nvPr>
        </p:nvSpPr>
        <p:spPr>
          <a:xfrm>
            <a:off x="2639617" y="5181828"/>
            <a:ext cx="2592288" cy="407413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#</a:t>
            </a:r>
            <a:r>
              <a:rPr lang="en-GB" dirty="0" err="1" smtClean="0"/>
              <a:t>LakeDistrictBid</a:t>
            </a:r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2" hasCustomPrompt="1"/>
          </p:nvPr>
        </p:nvSpPr>
        <p:spPr>
          <a:xfrm>
            <a:off x="2639618" y="3109166"/>
            <a:ext cx="2208245" cy="391842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email</a:t>
            </a:r>
          </a:p>
          <a:p>
            <a:pPr lvl="0"/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639617" y="3583130"/>
            <a:ext cx="2880320" cy="421935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Facebook site</a:t>
            </a:r>
          </a:p>
          <a:p>
            <a:pPr lvl="0"/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2639617" y="4106074"/>
            <a:ext cx="2976331" cy="403046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Twitter handle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2639617" y="4634060"/>
            <a:ext cx="2592288" cy="451124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Instagram </a:t>
            </a:r>
          </a:p>
          <a:p>
            <a:pPr lvl="0"/>
            <a:endParaRPr lang="en-GB" dirty="0"/>
          </a:p>
        </p:txBody>
      </p:sp>
      <p:pic>
        <p:nvPicPr>
          <p:cNvPr id="1026" name="Picture 2" descr="L:\Communications and Engagement\LIVE JOBS-2014\Artwork Assets\Logos\LAKE DISTRICT NATIONAL PARK LOGOS\Social Media pebbles\Twitter-white-pebbl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4005065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Communications and Engagement\LIVE JOBS-2014\Artwork Assets\Logos\LAKE DISTRICT NATIONAL PARK LOGOS\Social Media pebbles\instagram-white-pebbl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4491774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Communications and Engagement\LIVE JOBS-2014\Artwork Assets\Logos\LAKE DISTRICT NATIONAL PARK LOGOS\Social Media pebbles\facebook-white-pebbl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13" y="3555670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L:\Communications and Engagement\LIVE JOBS-2014\Artwork Assets\Logos\LAKE DISTRICT NATIONAL PARK LOGOS\Social Media pebbles\@-white-pebble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3068961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275122"/>
            <a:ext cx="9368321" cy="1217775"/>
          </a:xfrm>
          <a:prstGeom prst="rect">
            <a:avLst/>
          </a:prstGeom>
        </p:spPr>
      </p:pic>
      <p:pic>
        <p:nvPicPr>
          <p:cNvPr id="2" name="Picture 2" descr="L:\Communications and Engagement\LIVE JOBS-2014\Artwork Assets\Logos\Social media icons\Twitter-pebble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88" y="4077072"/>
            <a:ext cx="496317" cy="37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:\Communications and Engagement\LIVE JOBS-2014\Artwork Assets\Logos\Social media icons\facebook-pebble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88" y="3573016"/>
            <a:ext cx="496317" cy="37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204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Internal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023659" y="3861048"/>
            <a:ext cx="7680853" cy="919712"/>
          </a:xfrm>
        </p:spPr>
        <p:txBody>
          <a:bodyPr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4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…Lets discuss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pic>
        <p:nvPicPr>
          <p:cNvPr id="4098" name="Picture 2" descr="L:\Communications and Engagement\LIVE JOBS-2014\COMMUNICATIONS\Brand Roll out - templates\Powerpoint\Images\Images for presentation\Thank-you-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09" y="2132857"/>
            <a:ext cx="10222247" cy="183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:\Communications and Learning\LIVE JOBS-2014\Artwork Assets\Fonts\DISPLAY FONTS\1_DISPLAY FONTS\EXPRESSIVE\Words\T\Thank-you-Expressive-Orang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4" y="2204865"/>
            <a:ext cx="10657183" cy="191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076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 Picture cov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24000" y="3645024"/>
            <a:ext cx="3451787" cy="1296144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2000" b="1" i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name in bold, Job title</a:t>
            </a:r>
          </a:p>
          <a:p>
            <a:pPr lvl="0"/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31371" y="6248317"/>
            <a:ext cx="3936437" cy="36004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Rectangle 8"/>
          <p:cNvSpPr/>
          <p:nvPr userDrawn="1"/>
        </p:nvSpPr>
        <p:spPr>
          <a:xfrm>
            <a:off x="429498" y="160826"/>
            <a:ext cx="3936437" cy="36004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431371" y="6248317"/>
            <a:ext cx="11329259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429497" y="160826"/>
            <a:ext cx="11235121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261" y="5103407"/>
            <a:ext cx="19304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24000" y="681693"/>
            <a:ext cx="3451787" cy="2952327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2800" b="1" i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Name of your presentation should be Arial Bold 28 </a:t>
            </a:r>
            <a:r>
              <a:rPr lang="en-GB" dirty="0" err="1" smtClean="0"/>
              <a:t>pt</a:t>
            </a:r>
            <a:r>
              <a:rPr lang="en-GB" dirty="0" smtClean="0"/>
              <a:t> </a:t>
            </a:r>
            <a:r>
              <a:rPr lang="en-GB" dirty="0" err="1" smtClean="0"/>
              <a:t>aprx</a:t>
            </a:r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392557" y="1"/>
            <a:ext cx="7944136" cy="6857999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2000" b="1" i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Please insert new picture and make sure it is full bleed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322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48395" y="4948386"/>
            <a:ext cx="19304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15413" y="3356992"/>
            <a:ext cx="10657184" cy="1296144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2000" b="1" i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name in bold, Job title</a:t>
            </a:r>
          </a:p>
          <a:p>
            <a:pPr lvl="0"/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24000" y="901241"/>
            <a:ext cx="10748597" cy="2167720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4400" b="1" i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Name of your presentation should be Arial Bold 44 </a:t>
            </a:r>
            <a:r>
              <a:rPr lang="en-GB" dirty="0" err="1" smtClean="0"/>
              <a:t>pt</a:t>
            </a:r>
            <a:r>
              <a:rPr lang="en-GB" dirty="0" smtClean="0"/>
              <a:t> </a:t>
            </a:r>
            <a:r>
              <a:rPr lang="en-GB" dirty="0" err="1" smtClean="0"/>
              <a:t>aprx</a:t>
            </a:r>
            <a:endParaRPr lang="en-GB" dirty="0" smtClean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9367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Breathing spac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623392" y="6453336"/>
            <a:ext cx="1075319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392" y="1484784"/>
            <a:ext cx="8064896" cy="4271309"/>
          </a:xfrm>
        </p:spPr>
        <p:txBody>
          <a:bodyPr>
            <a:normAutofit/>
          </a:bodyPr>
          <a:lstStyle>
            <a:lvl1pPr marL="0" indent="0">
              <a:buNone/>
              <a:defRPr sz="72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Insert your breathing space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830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Oval 7"/>
          <p:cNvSpPr/>
          <p:nvPr userDrawn="1"/>
        </p:nvSpPr>
        <p:spPr>
          <a:xfrm>
            <a:off x="3023659" y="1052736"/>
            <a:ext cx="6048672" cy="4536504"/>
          </a:xfrm>
          <a:prstGeom prst="ellipse">
            <a:avLst/>
          </a:prstGeom>
          <a:noFill/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59829" y="1340768"/>
            <a:ext cx="4704523" cy="417646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40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Section </a:t>
            </a:r>
            <a:br>
              <a:rPr lang="en-US" dirty="0" smtClean="0"/>
            </a:br>
            <a:r>
              <a:rPr lang="en-US" dirty="0" smtClean="0"/>
              <a:t>title here vertically </a:t>
            </a:r>
            <a:r>
              <a:rPr lang="en-US" dirty="0" err="1" smtClean="0"/>
              <a:t>centred</a:t>
            </a:r>
            <a:r>
              <a:rPr lang="en-US" dirty="0" smtClean="0"/>
              <a:t> in circle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404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Internal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023659" y="3861048"/>
            <a:ext cx="7680853" cy="919712"/>
          </a:xfrm>
        </p:spPr>
        <p:txBody>
          <a:bodyPr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4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…Lets discuss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pic>
        <p:nvPicPr>
          <p:cNvPr id="4098" name="Picture 2" descr="L:\Communications and Engagement\LIVE JOBS-2014\COMMUNICATIONS\Brand Roll out - templates\Powerpoint\Images\Images for presentation\Thank-you-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09" y="2132857"/>
            <a:ext cx="10222247" cy="183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359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External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2639617" y="2636912"/>
            <a:ext cx="1979204" cy="381492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name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 hasCustomPrompt="1"/>
          </p:nvPr>
        </p:nvSpPr>
        <p:spPr>
          <a:xfrm>
            <a:off x="2639617" y="5181828"/>
            <a:ext cx="2592288" cy="407413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#</a:t>
            </a:r>
            <a:r>
              <a:rPr lang="en-GB" dirty="0" err="1" smtClean="0"/>
              <a:t>LakeDistrictBid</a:t>
            </a:r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2" hasCustomPrompt="1"/>
          </p:nvPr>
        </p:nvSpPr>
        <p:spPr>
          <a:xfrm>
            <a:off x="2639618" y="3109166"/>
            <a:ext cx="2208245" cy="391842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email</a:t>
            </a:r>
          </a:p>
          <a:p>
            <a:pPr lvl="0"/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639617" y="3583130"/>
            <a:ext cx="2880320" cy="421935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Facebook site</a:t>
            </a:r>
          </a:p>
          <a:p>
            <a:pPr lvl="0"/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2639617" y="4106074"/>
            <a:ext cx="2976331" cy="403046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Twitter handle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2639617" y="4634060"/>
            <a:ext cx="2592288" cy="451124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Instagram </a:t>
            </a:r>
          </a:p>
          <a:p>
            <a:pPr lvl="0"/>
            <a:endParaRPr lang="en-GB" dirty="0"/>
          </a:p>
        </p:txBody>
      </p:sp>
      <p:pic>
        <p:nvPicPr>
          <p:cNvPr id="1026" name="Picture 2" descr="L:\Communications and Engagement\LIVE JOBS-2014\Artwork Assets\Logos\LAKE DISTRICT NATIONAL PARK LOGOS\Social Media pebbles\Twitter-white-pebbl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4005065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Communications and Engagement\LIVE JOBS-2014\Artwork Assets\Logos\LAKE DISTRICT NATIONAL PARK LOGOS\Social Media pebbles\instagram-white-pebbl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4491774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Communications and Engagement\LIVE JOBS-2014\Artwork Assets\Logos\LAKE DISTRICT NATIONAL PARK LOGOS\Social Media pebbles\facebook-white-pebbl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13" y="3555670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L:\Communications and Engagement\LIVE JOBS-2014\Artwork Assets\Logos\LAKE DISTRICT NATIONAL PARK LOGOS\Social Media pebbles\@-white-pebble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3068961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L:\Communications and Engagement\LIVE JOBS-2014\COMMUNICATIONS\Brand Roll out - templates\Powerpoint\Images\Images for presentation\Keep-in-touch-Expressive_Font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1" y="970137"/>
            <a:ext cx="9889100" cy="128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86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442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624725" cy="685800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Oval 7"/>
          <p:cNvSpPr/>
          <p:nvPr userDrawn="1"/>
        </p:nvSpPr>
        <p:spPr>
          <a:xfrm>
            <a:off x="3023659" y="1052736"/>
            <a:ext cx="6048672" cy="4536504"/>
          </a:xfrm>
          <a:prstGeom prst="ellipse">
            <a:avLst/>
          </a:prstGeom>
          <a:noFill/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4559830" y="2924945"/>
            <a:ext cx="4512501" cy="110998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75213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36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10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824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19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4418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475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3410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1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815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40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Internal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023659" y="3861048"/>
            <a:ext cx="7680853" cy="919712"/>
          </a:xfrm>
        </p:spPr>
        <p:txBody>
          <a:bodyPr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4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…Lets discuss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pic>
        <p:nvPicPr>
          <p:cNvPr id="4098" name="Picture 2" descr="L:\Communications and Engagement\LIVE JOBS-2014\COMMUNICATIONS\Brand Roll out - templates\Powerpoint\Images\Images for presentation\Thank-you-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09" y="2132857"/>
            <a:ext cx="10222247" cy="183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696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External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2639617" y="2636912"/>
            <a:ext cx="1979204" cy="381492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name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 hasCustomPrompt="1"/>
          </p:nvPr>
        </p:nvSpPr>
        <p:spPr>
          <a:xfrm>
            <a:off x="2639617" y="5181828"/>
            <a:ext cx="2592288" cy="407413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#</a:t>
            </a:r>
            <a:r>
              <a:rPr lang="en-GB" dirty="0" err="1" smtClean="0"/>
              <a:t>LakeDistrictBid</a:t>
            </a:r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2" hasCustomPrompt="1"/>
          </p:nvPr>
        </p:nvSpPr>
        <p:spPr>
          <a:xfrm>
            <a:off x="2639618" y="3109166"/>
            <a:ext cx="2208245" cy="391842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email</a:t>
            </a:r>
          </a:p>
          <a:p>
            <a:pPr lvl="0"/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639617" y="3583130"/>
            <a:ext cx="2880320" cy="421935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Facebook site</a:t>
            </a:r>
          </a:p>
          <a:p>
            <a:pPr lvl="0"/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2639617" y="4106074"/>
            <a:ext cx="2976331" cy="403046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Twitter handle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2639617" y="4634060"/>
            <a:ext cx="2592288" cy="451124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Instagram </a:t>
            </a:r>
          </a:p>
          <a:p>
            <a:pPr lvl="0"/>
            <a:endParaRPr lang="en-GB" dirty="0"/>
          </a:p>
        </p:txBody>
      </p:sp>
      <p:pic>
        <p:nvPicPr>
          <p:cNvPr id="1026" name="Picture 2" descr="L:\Communications and Engagement\LIVE JOBS-2014\Artwork Assets\Logos\LAKE DISTRICT NATIONAL PARK LOGOS\Social Media pebbles\Twitter-white-pebbl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4005065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Communications and Engagement\LIVE JOBS-2014\Artwork Assets\Logos\LAKE DISTRICT NATIONAL PARK LOGOS\Social Media pebbles\instagram-white-pebbl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4491774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Communications and Engagement\LIVE JOBS-2014\Artwork Assets\Logos\LAKE DISTRICT NATIONAL PARK LOGOS\Social Media pebbles\facebook-white-pebbl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13" y="3555670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L:\Communications and Engagement\LIVE JOBS-2014\Artwork Assets\Logos\LAKE DISTRICT NATIONAL PARK LOGOS\Social Media pebbles\@-white-pebble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3068961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L:\Communications and Engagement\LIVE JOBS-2014\COMMUNICATIONS\Brand Roll out - templates\Powerpoint\Images\Images for presentation\Keep-in-touch-Expressive_Font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1" y="970137"/>
            <a:ext cx="9889100" cy="128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3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Para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382" y="2059233"/>
            <a:ext cx="6816757" cy="3890047"/>
          </a:xfrm>
        </p:spPr>
        <p:txBody>
          <a:bodyPr>
            <a:normAutofit/>
          </a:bodyPr>
          <a:lstStyle>
            <a:lvl1pPr marL="0" indent="0">
              <a:buNone/>
              <a:defRPr sz="36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This is a paragraph box, for longer statements. A summary of what you need to say. Please don’t  type too much, as it is a summary.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7381" y="548681"/>
            <a:ext cx="10945216" cy="1510553"/>
          </a:xfrm>
        </p:spPr>
        <p:txBody>
          <a:bodyPr>
            <a:normAutofit/>
          </a:bodyPr>
          <a:lstStyle>
            <a:lvl1pPr marL="0" indent="0">
              <a:buNone/>
              <a:defRPr sz="44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671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Agenda over 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392" y="980730"/>
            <a:ext cx="10177131" cy="100811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This is your introduction page. Please provide a statement about what the intention of your presentation is for and a bit about the your subject. Main body text Font size 20pt</a:t>
            </a:r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23393" y="2060848"/>
            <a:ext cx="10177132" cy="4392488"/>
          </a:xfrm>
        </p:spPr>
        <p:txBody>
          <a:bodyPr>
            <a:normAutofit/>
          </a:bodyPr>
          <a:lstStyle>
            <a:lvl1pPr marL="285750" indent="-285750">
              <a:lnSpc>
                <a:spcPct val="90000"/>
              </a:lnSpc>
              <a:spcAft>
                <a:spcPts val="600"/>
              </a:spcAft>
              <a:buClr>
                <a:srgbClr val="E37222"/>
              </a:buClr>
              <a:buSzPct val="135000"/>
              <a:buFont typeface="Arial" panose="020B0604020202020204" pitchFamily="34" charset="0"/>
              <a:buChar char="•"/>
              <a:defRPr sz="18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Agenda list</a:t>
            </a:r>
          </a:p>
          <a:p>
            <a:pPr lvl="0"/>
            <a:r>
              <a:rPr lang="en-GB" dirty="0" smtClean="0"/>
              <a:t>List what you will cover in your presentation</a:t>
            </a:r>
          </a:p>
          <a:p>
            <a:pPr lvl="0"/>
            <a:r>
              <a:rPr lang="en-GB" dirty="0" smtClean="0"/>
              <a:t>Keep it as short snappy bullet points</a:t>
            </a:r>
          </a:p>
          <a:p>
            <a:pPr lvl="0"/>
            <a:r>
              <a:rPr lang="en-GB" dirty="0" smtClean="0"/>
              <a:t>Make them one line </a:t>
            </a:r>
          </a:p>
          <a:p>
            <a:pPr lvl="0"/>
            <a:r>
              <a:rPr lang="en-GB" dirty="0" smtClean="0"/>
              <a:t>Cut &amp; paste your text over these statements to keep the same format</a:t>
            </a:r>
          </a:p>
          <a:p>
            <a:pPr lvl="0"/>
            <a:r>
              <a:rPr lang="en-GB" dirty="0" smtClean="0"/>
              <a:t>This should be the structure of your power point</a:t>
            </a:r>
          </a:p>
          <a:p>
            <a:pPr lvl="0"/>
            <a:r>
              <a:rPr lang="en-GB" dirty="0" smtClean="0"/>
              <a:t>Take the headings of each slide to help you create this slide</a:t>
            </a:r>
          </a:p>
          <a:p>
            <a:pPr lvl="0"/>
            <a:r>
              <a:rPr lang="en-GB" dirty="0" smtClean="0"/>
              <a:t>Font size 18pt</a:t>
            </a:r>
          </a:p>
          <a:p>
            <a:pPr lvl="0"/>
            <a:r>
              <a:rPr lang="en-GB" dirty="0" smtClean="0"/>
              <a:t>In the Line Spacing options make sure the spacing is </a:t>
            </a:r>
            <a:br>
              <a:rPr lang="en-GB" dirty="0" smtClean="0"/>
            </a:br>
            <a:r>
              <a:rPr lang="en-GB" dirty="0" smtClean="0"/>
              <a:t>Before 4.32pt</a:t>
            </a:r>
            <a:br>
              <a:rPr lang="en-GB" dirty="0" smtClean="0"/>
            </a:br>
            <a:r>
              <a:rPr lang="en-GB" dirty="0" smtClean="0"/>
              <a:t>Line Spacing Multiple at 0.9</a:t>
            </a:r>
            <a:br>
              <a:rPr lang="en-GB" dirty="0" smtClean="0"/>
            </a:br>
            <a:r>
              <a:rPr lang="en-GB" dirty="0" smtClean="0"/>
              <a:t>After 6pt</a:t>
            </a:r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0857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Bullet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23391" y="2060848"/>
            <a:ext cx="10177132" cy="4392488"/>
          </a:xfrm>
        </p:spPr>
        <p:txBody>
          <a:bodyPr>
            <a:normAutofit/>
          </a:bodyPr>
          <a:lstStyle>
            <a:lvl1pPr marL="285750" indent="-285750">
              <a:lnSpc>
                <a:spcPct val="90000"/>
              </a:lnSpc>
              <a:spcAft>
                <a:spcPts val="600"/>
              </a:spcAft>
              <a:buClr>
                <a:srgbClr val="E37222"/>
              </a:buClr>
              <a:buSzPct val="135000"/>
              <a:buFont typeface="Arial" panose="020B0604020202020204" pitchFamily="34" charset="0"/>
              <a:buChar char="•"/>
              <a:defRPr sz="18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Agenda list</a:t>
            </a:r>
          </a:p>
          <a:p>
            <a:pPr lvl="0"/>
            <a:r>
              <a:rPr lang="en-GB" dirty="0" smtClean="0"/>
              <a:t>List what you will cover in your presentation</a:t>
            </a:r>
          </a:p>
          <a:p>
            <a:pPr lvl="0"/>
            <a:r>
              <a:rPr lang="en-GB" dirty="0" smtClean="0"/>
              <a:t>Keep it as short snappy bullet points</a:t>
            </a:r>
          </a:p>
          <a:p>
            <a:pPr lvl="0"/>
            <a:r>
              <a:rPr lang="en-GB" dirty="0" smtClean="0"/>
              <a:t>Make them one line </a:t>
            </a:r>
          </a:p>
          <a:p>
            <a:pPr lvl="0"/>
            <a:r>
              <a:rPr lang="en-GB" dirty="0" smtClean="0"/>
              <a:t>Cut &amp; paste your text over these statements to keep the same format</a:t>
            </a:r>
          </a:p>
          <a:p>
            <a:pPr lvl="0"/>
            <a:r>
              <a:rPr lang="en-GB" dirty="0" smtClean="0"/>
              <a:t>This should be the structure of your power point</a:t>
            </a:r>
          </a:p>
          <a:p>
            <a:pPr lvl="0"/>
            <a:r>
              <a:rPr lang="en-GB" dirty="0" smtClean="0"/>
              <a:t>Take the headings of each slide to help you create this slide</a:t>
            </a:r>
          </a:p>
          <a:p>
            <a:pPr lvl="0"/>
            <a:r>
              <a:rPr lang="en-GB" dirty="0" smtClean="0"/>
              <a:t>Font size 18pt</a:t>
            </a:r>
          </a:p>
          <a:p>
            <a:pPr lvl="0"/>
            <a:r>
              <a:rPr lang="en-GB" dirty="0" smtClean="0"/>
              <a:t>In the Line Spacing options make sure the spacing is </a:t>
            </a:r>
            <a:br>
              <a:rPr lang="en-GB" dirty="0" smtClean="0"/>
            </a:br>
            <a:r>
              <a:rPr lang="en-GB" dirty="0" smtClean="0"/>
              <a:t>Before 4.32pt</a:t>
            </a:r>
            <a:br>
              <a:rPr lang="en-GB" dirty="0" smtClean="0"/>
            </a:br>
            <a:r>
              <a:rPr lang="en-GB" dirty="0" smtClean="0"/>
              <a:t>Line Spacing Multiple at 0.9</a:t>
            </a:r>
            <a:br>
              <a:rPr lang="en-GB" dirty="0" smtClean="0"/>
            </a:br>
            <a:r>
              <a:rPr lang="en-GB" dirty="0" smtClean="0"/>
              <a:t>After 6pt</a:t>
            </a:r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7382" y="548680"/>
            <a:ext cx="10273141" cy="1512168"/>
          </a:xfrm>
        </p:spPr>
        <p:txBody>
          <a:bodyPr>
            <a:normAutofit/>
          </a:bodyPr>
          <a:lstStyle>
            <a:lvl1pPr marL="0" indent="0">
              <a:buNone/>
              <a:defRPr sz="44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599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Breathing spac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392" y="1484784"/>
            <a:ext cx="8064896" cy="4271309"/>
          </a:xfrm>
        </p:spPr>
        <p:txBody>
          <a:bodyPr>
            <a:normAutofit/>
          </a:bodyPr>
          <a:lstStyle>
            <a:lvl1pPr marL="0" indent="0">
              <a:buNone/>
              <a:defRPr sz="72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Insert your breathing space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955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240683" cy="685800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23392" y="6453337"/>
            <a:ext cx="10849205" cy="1103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3392" y="404664"/>
            <a:ext cx="1084920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41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913" r:id="rId3"/>
    <p:sldLayoutId id="2147483914" r:id="rId4"/>
    <p:sldLayoutId id="214748391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b="1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24068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23392" y="6453337"/>
            <a:ext cx="10849205" cy="11033"/>
          </a:xfrm>
          <a:prstGeom prst="line">
            <a:avLst/>
          </a:prstGeom>
          <a:ln w="19050">
            <a:solidFill>
              <a:srgbClr val="E37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3392" y="404664"/>
            <a:ext cx="10849205" cy="0"/>
          </a:xfrm>
          <a:prstGeom prst="line">
            <a:avLst/>
          </a:prstGeom>
          <a:ln w="19050">
            <a:solidFill>
              <a:srgbClr val="E37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36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4" r:id="rId13"/>
    <p:sldLayoutId id="2147483935" r:id="rId14"/>
    <p:sldLayoutId id="2147483936" r:id="rId15"/>
    <p:sldLayoutId id="2147483939" r:id="rId16"/>
    <p:sldLayoutId id="2147483938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b="1" kern="1200">
          <a:solidFill>
            <a:srgbClr val="6163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6163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rgbClr val="61636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24068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23392" y="6453337"/>
            <a:ext cx="10849205" cy="1103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3392" y="404664"/>
            <a:ext cx="1084920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05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816" r:id="rId2"/>
    <p:sldLayoutId id="2147483820" r:id="rId3"/>
    <p:sldLayoutId id="2147483837" r:id="rId4"/>
    <p:sldLayoutId id="2147483941" r:id="rId5"/>
    <p:sldLayoutId id="2147483942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b="1" kern="1200">
          <a:solidFill>
            <a:srgbClr val="6163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6163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rgbClr val="61636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2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4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74638"/>
            <a:ext cx="11233248" cy="6322714"/>
          </a:xfrm>
        </p:spPr>
        <p:txBody>
          <a:bodyPr>
            <a:normAutofit/>
          </a:bodyPr>
          <a:lstStyle/>
          <a:p>
            <a:pPr algn="l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7/2020/5555						</a:t>
            </a:r>
            <a:b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off Danes Road, Staveley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office/light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units with associated landscaping and parking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62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64152" y="188640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Site Layout Plan 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93" r="12182" b="39500"/>
          <a:stretch/>
        </p:blipFill>
        <p:spPr>
          <a:xfrm>
            <a:off x="0" y="836712"/>
            <a:ext cx="12216680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63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64352" y="260648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 Plans – Block A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0"/>
            <a:ext cx="6048672" cy="684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63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69151" y="476672"/>
            <a:ext cx="1846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Elevations – Block A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7" r="5846"/>
          <a:stretch/>
        </p:blipFill>
        <p:spPr>
          <a:xfrm>
            <a:off x="0" y="116632"/>
            <a:ext cx="10369152" cy="658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5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36360" y="404664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 Plans – Block B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73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58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709"/>
          <a:stretch/>
        </p:blipFill>
        <p:spPr>
          <a:xfrm>
            <a:off x="0" y="116632"/>
            <a:ext cx="10200456" cy="6674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44472" y="332656"/>
            <a:ext cx="1847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Elevations – Block B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969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53" y="2704994"/>
            <a:ext cx="10081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through Danes Road properties and Block B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32" y="6165304"/>
            <a:ext cx="921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through Danes Road properties and Block A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93" y="260648"/>
            <a:ext cx="12201293" cy="2346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93" y="3573016"/>
            <a:ext cx="9154779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21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8" r="5113"/>
          <a:stretch/>
        </p:blipFill>
        <p:spPr>
          <a:xfrm>
            <a:off x="0" y="2060848"/>
            <a:ext cx="12192000" cy="3249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1944" y="260648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Street Scene – Danes Road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811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492896"/>
            <a:ext cx="11116816" cy="72008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Architect’s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visuals of the proposed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development:</a:t>
            </a:r>
            <a:b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1424" y="3222081"/>
            <a:ext cx="9937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These are purely for illustrative 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purposes and it should be noted that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backgrounds shown are not accurate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163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05" t="4228" r="1949"/>
          <a:stretch/>
        </p:blipFill>
        <p:spPr>
          <a:xfrm>
            <a:off x="-1" y="0"/>
            <a:ext cx="12216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43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396" r="3376"/>
          <a:stretch/>
        </p:blipFill>
        <p:spPr>
          <a:xfrm>
            <a:off x="1" y="0"/>
            <a:ext cx="12216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35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128448" y="188640"/>
            <a:ext cx="1872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Plan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" y="0"/>
            <a:ext cx="9695221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927648" y="2204864"/>
            <a:ext cx="792088" cy="7920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919536" y="3501008"/>
            <a:ext cx="1152128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endParaRPr lang="en-GB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495600" y="2996951"/>
            <a:ext cx="450050" cy="5040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38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74" r="648"/>
          <a:stretch/>
        </p:blipFill>
        <p:spPr>
          <a:xfrm>
            <a:off x="-24680" y="0"/>
            <a:ext cx="12216680" cy="684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66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197" r="2637" b="2199"/>
          <a:stretch/>
        </p:blipFill>
        <p:spPr>
          <a:xfrm>
            <a:off x="0" y="0"/>
            <a:ext cx="12216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65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04"/>
          <a:stretch/>
        </p:blipFill>
        <p:spPr>
          <a:xfrm>
            <a:off x="-24680" y="-1"/>
            <a:ext cx="12216680" cy="688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09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63808" y="332656"/>
            <a:ext cx="17281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Water drainage Scheme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72464" cy="68791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165304"/>
            <a:ext cx="335360" cy="713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847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72064" y="260648"/>
            <a:ext cx="5228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Visibility Splay and Access Plan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797"/>
          <a:stretch/>
        </p:blipFill>
        <p:spPr>
          <a:xfrm>
            <a:off x="0" y="1217007"/>
            <a:ext cx="12192000" cy="43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8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484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26" y="167357"/>
            <a:ext cx="11857748" cy="65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60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42046" y="192345"/>
            <a:ext cx="2304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Plan and Conservation Area Plan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0"/>
            <a:ext cx="969522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95600" y="4005064"/>
            <a:ext cx="1152128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endParaRPr lang="en-GB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431704" y="3140968"/>
            <a:ext cx="720080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92144" y="1573635"/>
            <a:ext cx="253042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Conservation Area</a:t>
            </a:r>
            <a:endParaRPr lang="en-GB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368" y="5229200"/>
            <a:ext cx="1080120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A591</a:t>
            </a:r>
            <a:endParaRPr lang="en-GB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271464" y="4725144"/>
            <a:ext cx="144016" cy="50405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715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12424" y="332656"/>
            <a:ext cx="19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Zone Plan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3286" t="1680" r="24683" b="17884"/>
          <a:stretch/>
        </p:blipFill>
        <p:spPr>
          <a:xfrm>
            <a:off x="191344" y="0"/>
            <a:ext cx="8688288" cy="68541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352" y="5877272"/>
            <a:ext cx="2666411" cy="8640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11361"/>
          <a:stretch/>
        </p:blipFill>
        <p:spPr>
          <a:xfrm>
            <a:off x="9264352" y="5416142"/>
            <a:ext cx="2666411" cy="47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97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56440" y="188640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Aerial Photograph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-1324"/>
            <a:ext cx="9695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56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 b="24536"/>
          <a:stretch/>
        </p:blipFill>
        <p:spPr>
          <a:xfrm>
            <a:off x="0" y="-27384"/>
            <a:ext cx="12192000" cy="6885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360" y="188640"/>
            <a:ext cx="11089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distance view looking eastwards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87888" y="6021288"/>
            <a:ext cx="1008112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B0044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B00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endParaRPr lang="en-GB" sz="2800" dirty="0">
              <a:solidFill>
                <a:srgbClr val="CB00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231904" y="4941168"/>
            <a:ext cx="216024" cy="1080120"/>
          </a:xfrm>
          <a:prstGeom prst="straightConnector1">
            <a:avLst/>
          </a:prstGeom>
          <a:ln w="38100">
            <a:solidFill>
              <a:srgbClr val="CB00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010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92"/>
          <a:stretch/>
        </p:blipFill>
        <p:spPr>
          <a:xfrm>
            <a:off x="5276199" y="1412777"/>
            <a:ext cx="6915801" cy="4248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b="13515"/>
          <a:stretch/>
        </p:blipFill>
        <p:spPr>
          <a:xfrm>
            <a:off x="0" y="1412776"/>
            <a:ext cx="6912768" cy="42679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3352" y="332656"/>
            <a:ext cx="10873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east showing site relationship with Danes Road Terrace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8208" y="5013176"/>
            <a:ext cx="1080120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B0044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B00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endParaRPr lang="en-GB" sz="2800" dirty="0">
              <a:solidFill>
                <a:srgbClr val="CB00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8760296" y="4005064"/>
            <a:ext cx="648072" cy="1008112"/>
          </a:xfrm>
          <a:prstGeom prst="straightConnector1">
            <a:avLst/>
          </a:prstGeom>
          <a:ln w="38100">
            <a:solidFill>
              <a:srgbClr val="CB00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378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" b="13477"/>
          <a:stretch/>
        </p:blipFill>
        <p:spPr>
          <a:xfrm>
            <a:off x="4616343" y="1628800"/>
            <a:ext cx="7575657" cy="4771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 b="16289"/>
          <a:stretch/>
        </p:blipFill>
        <p:spPr>
          <a:xfrm>
            <a:off x="0" y="1628800"/>
            <a:ext cx="7425765" cy="4752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9376" y="548680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across the site towards Peter Hall &amp; Sons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023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4" b="38798"/>
          <a:stretch/>
        </p:blipFill>
        <p:spPr>
          <a:xfrm>
            <a:off x="9165" y="2825552"/>
            <a:ext cx="7560840" cy="40324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14"/>
          <a:stretch/>
        </p:blipFill>
        <p:spPr>
          <a:xfrm>
            <a:off x="3377572" y="1105848"/>
            <a:ext cx="8832305" cy="57290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352" y="188640"/>
            <a:ext cx="9865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west showing relationship with Danes Road Terrace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9585" y="2204864"/>
            <a:ext cx="1082279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B0044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B00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endParaRPr lang="en-GB" sz="2800" dirty="0">
              <a:solidFill>
                <a:srgbClr val="CB00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51784" y="2708920"/>
            <a:ext cx="216024" cy="3024336"/>
          </a:xfrm>
          <a:prstGeom prst="straightConnector1">
            <a:avLst/>
          </a:prstGeom>
          <a:ln w="38100">
            <a:solidFill>
              <a:srgbClr val="CB00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17611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powerpoint_Feb2017.AW1.pptx" id="{A5F34384-5640-4771-8CDB-625C18870A71}" vid="{99DF940B-F2B3-445C-BA99-76D6783CE8C8}"/>
    </a:ext>
  </a:extLst>
</a:theme>
</file>

<file path=ppt/theme/theme2.xml><?xml version="1.0" encoding="utf-8"?>
<a:theme xmlns:a="http://schemas.openxmlformats.org/drawingml/2006/main" name="6_Orange se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powerpoint_Feb2017.AW1.pptx" id="{A5F34384-5640-4771-8CDB-625C18870A71}" vid="{986D2039-26C1-4560-A030-E13E2225CC6A}"/>
    </a:ext>
  </a:extLst>
</a:theme>
</file>

<file path=ppt/theme/theme3.xml><?xml version="1.0" encoding="utf-8"?>
<a:theme xmlns:a="http://schemas.openxmlformats.org/drawingml/2006/main" name="4_Orange se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powerpoint_Feb2017.AW1.pptx" id="{A5F34384-5640-4771-8CDB-625C18870A71}" vid="{77862544-6707-4E97-88F1-2DEFE5FCAC7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A34789448D74690F9F04556560A6D" ma:contentTypeVersion="9" ma:contentTypeDescription="Create a new document." ma:contentTypeScope="" ma:versionID="aeaddeeb2107c2b976429044569a637a">
  <xsd:schema xmlns:xsd="http://www.w3.org/2001/XMLSchema" xmlns:xs="http://www.w3.org/2001/XMLSchema" xmlns:p="http://schemas.microsoft.com/office/2006/metadata/properties" xmlns:ns2="d2085169-9724-40e0-8643-58cd358e4527" targetNamespace="http://schemas.microsoft.com/office/2006/metadata/properties" ma:root="true" ma:fieldsID="43ad1bd2888c58cbb54cd3db0d370ae8" ns2:_="">
    <xsd:import namespace="d2085169-9724-40e0-8643-58cd358e45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TypeofDocu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085169-9724-40e0-8643-58cd358e45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TypeofDocument" ma:index="16" nillable="true" ma:displayName="Type of Document" ma:format="Dropdown" ma:indexed="true" ma:internalName="TypeofDocument">
      <xsd:simpleType>
        <xsd:restriction base="dms:Choice">
          <xsd:enumeration value="Policy"/>
          <xsd:enumeration value="Guide"/>
          <xsd:enumeration value="Choice 3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ypeofDocument xmlns="d2085169-9724-40e0-8643-58cd358e4527" xsi:nil="true"/>
  </documentManagement>
</p:properties>
</file>

<file path=customXml/itemProps1.xml><?xml version="1.0" encoding="utf-8"?>
<ds:datastoreItem xmlns:ds="http://schemas.openxmlformats.org/officeDocument/2006/customXml" ds:itemID="{BCD7C429-F50A-4BA6-B3AB-6D94888EC2B6}"/>
</file>

<file path=customXml/itemProps2.xml><?xml version="1.0" encoding="utf-8"?>
<ds:datastoreItem xmlns:ds="http://schemas.openxmlformats.org/officeDocument/2006/customXml" ds:itemID="{1597E848-566B-444A-BAAF-67E6B416B2AE}"/>
</file>

<file path=customXml/itemProps3.xml><?xml version="1.0" encoding="utf-8"?>
<ds:datastoreItem xmlns:ds="http://schemas.openxmlformats.org/officeDocument/2006/customXml" ds:itemID="{143B5B5C-8A28-442D-9B25-D4C364492BBA}"/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4302</TotalTime>
  <Words>125</Words>
  <Application>Microsoft Office PowerPoint</Application>
  <PresentationFormat>Widescreen</PresentationFormat>
  <Paragraphs>28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blank</vt:lpstr>
      <vt:lpstr>6_Orange set</vt:lpstr>
      <vt:lpstr>4_Orange set</vt:lpstr>
      <vt:lpstr>1_Office Theme</vt:lpstr>
      <vt:lpstr>7/2020/5555        Land off Danes Road, Staveley   Development of office/light industrial units with associated landscaping and parking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Architect’s visuals of the proposed development: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LDNPA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Johnston</dc:creator>
  <cp:lastModifiedBy>Jackie Ratcliffe</cp:lastModifiedBy>
  <cp:revision>515</cp:revision>
  <cp:lastPrinted>2020-02-04T15:10:20Z</cp:lastPrinted>
  <dcterms:created xsi:type="dcterms:W3CDTF">2019-04-08T11:05:27Z</dcterms:created>
  <dcterms:modified xsi:type="dcterms:W3CDTF">2022-01-18T09:32:22Z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0x01010035FA34789448D74690F9F04556560A6D</vt:lpwstr>
  </property>
</Properties>
</file>